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embeddedFontLst>
    <p:embeddedFont>
      <p:font typeface="Crimson Pro"/>
      <p:regular r:id="rId13"/>
    </p:embeddedFont>
    <p:embeddedFont>
      <p:font typeface="Crimson Pro"/>
      <p:regular r:id="rId14"/>
    </p:embeddedFont>
    <p:embeddedFont>
      <p:font typeface="Crimson Pro"/>
      <p:regular r:id="rId15"/>
    </p:embeddedFont>
    <p:embeddedFont>
      <p:font typeface="Crimson Pro"/>
      <p:regular r:id="rId16"/>
    </p:embeddedFont>
    <p:embeddedFont>
      <p:font typeface="Open Sans"/>
      <p:regular r:id="rId17"/>
    </p:embeddedFont>
    <p:embeddedFont>
      <p:font typeface="Open Sans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3" Type="http://schemas.openxmlformats.org/officeDocument/2006/relationships/font" Target="fonts/font1.fntdata"/><Relationship Id="rId14" Type="http://schemas.openxmlformats.org/officeDocument/2006/relationships/font" Target="fonts/font2.fntdata"/><Relationship Id="rId15" Type="http://schemas.openxmlformats.org/officeDocument/2006/relationships/font" Target="fonts/font3.fntdata"/><Relationship Id="rId16" Type="http://schemas.openxmlformats.org/officeDocument/2006/relationships/font" Target="fonts/font4.fntdata"/><Relationship Id="rId17" Type="http://schemas.openxmlformats.org/officeDocument/2006/relationships/font" Target="fonts/font5.fntdata"/><Relationship Id="rId18" Type="http://schemas.openxmlformats.org/officeDocument/2006/relationships/font" Target="fonts/font6.fntdata"/><Relationship Id="rId19" Type="http://schemas.openxmlformats.org/officeDocument/2006/relationships/font" Target="fonts/font7.fntdata"/><Relationship Id="rId20" Type="http://schemas.openxmlformats.org/officeDocument/2006/relationships/font" Target="fonts/font8.fntdata"/></Relationships>
</file>

<file path=ppt/media/>
</file>

<file path=ppt/media/image-1-1.png>
</file>

<file path=ppt/media/image-2-1.png>
</file>

<file path=ppt/media/image-3-1.png>
</file>

<file path=ppt/media/image-4-1.png>
</file>

<file path=ppt/media/image-4-2.svg>
</file>

<file path=ppt/media/image-4-3.png>
</file>

<file path=ppt/media/image-4-4.png>
</file>

<file path=ppt/media/image-4-5.png>
</file>

<file path=ppt/media/image-5-1.png>
</file>

<file path=ppt/media/image-5-2.svg>
</file>

<file path=ppt/media/image-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Apache Calcite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Query processing framework for modern data systems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628531"/>
            <a:ext cx="1522809" cy="397907"/>
          </a:xfrm>
          <a:prstGeom prst="roundRect">
            <a:avLst>
              <a:gd name="adj" fmla="val 18196"/>
            </a:avLst>
          </a:prstGeom>
          <a:solidFill>
            <a:srgbClr val="EBE2E0"/>
          </a:solidFill>
          <a:ln/>
        </p:spPr>
      </p:sp>
      <p:sp>
        <p:nvSpPr>
          <p:cNvPr id="3" name="Text 1"/>
          <p:cNvSpPr/>
          <p:nvPr/>
        </p:nvSpPr>
        <p:spPr>
          <a:xfrm>
            <a:off x="922972" y="693063"/>
            <a:ext cx="1264444" cy="268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CORE CONCEPT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793790" y="1108234"/>
            <a:ext cx="5423773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300"/>
              </a:lnSpc>
              <a:buNone/>
            </a:pPr>
            <a:r>
              <a:rPr lang="en-US" sz="4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What is Apache Calcite?</a:t>
            </a:r>
            <a:endParaRPr lang="en-US" sz="42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01078" y="2612469"/>
            <a:ext cx="7879080" cy="4464725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9620964" y="2318980"/>
            <a:ext cx="4223147" cy="1659493"/>
          </a:xfrm>
          <a:prstGeom prst="roundRect">
            <a:avLst>
              <a:gd name="adj" fmla="val 545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43968" y="2541984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Dynamic Framework</a:t>
            </a:r>
            <a:endParaRPr lang="en-US" sz="2100" dirty="0"/>
          </a:p>
        </p:txBody>
      </p:sp>
      <p:sp>
        <p:nvSpPr>
          <p:cNvPr id="8" name="Text 5"/>
          <p:cNvSpPr/>
          <p:nvPr/>
        </p:nvSpPr>
        <p:spPr>
          <a:xfrm>
            <a:off x="9843968" y="3083243"/>
            <a:ext cx="3777139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Query processing &amp; optimization without owning storage or execution</a:t>
            </a:r>
            <a:endParaRPr lang="en-US" sz="1650" dirty="0"/>
          </a:p>
        </p:txBody>
      </p:sp>
      <p:sp>
        <p:nvSpPr>
          <p:cNvPr id="9" name="Shape 6"/>
          <p:cNvSpPr/>
          <p:nvPr/>
        </p:nvSpPr>
        <p:spPr>
          <a:xfrm>
            <a:off x="9620964" y="4183142"/>
            <a:ext cx="4223147" cy="1659493"/>
          </a:xfrm>
          <a:prstGeom prst="roundRect">
            <a:avLst>
              <a:gd name="adj" fmla="val 545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9843968" y="4406146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Modular Engine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9843968" y="4947404"/>
            <a:ext cx="3777139" cy="6722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Embeddable query optimizer for heterogeneous data sources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9620964" y="6047303"/>
            <a:ext cx="4223147" cy="1323380"/>
          </a:xfrm>
          <a:prstGeom prst="roundRect">
            <a:avLst>
              <a:gd name="adj" fmla="val 683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43968" y="6270308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Industry Standard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9843968" y="6811566"/>
            <a:ext cx="3777139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Powers Hive, Flink, Druid, Ignite</a:t>
            </a:r>
            <a:endParaRPr lang="en-US" sz="16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87598"/>
            <a:ext cx="1027152" cy="259318"/>
          </a:xfrm>
          <a:prstGeom prst="roundRect">
            <a:avLst>
              <a:gd name="adj" fmla="val 19104"/>
            </a:avLst>
          </a:prstGeom>
          <a:noFill/>
          <a:ln w="7620">
            <a:solidFill>
              <a:srgbClr val="835E54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889754" y="839391"/>
            <a:ext cx="835223" cy="155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900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ARCHITECTURE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793790" y="1085136"/>
            <a:ext cx="4192072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How Apache Calcite Works</a:t>
            </a:r>
            <a:endParaRPr lang="en-US" sz="290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57813" y="1689616"/>
            <a:ext cx="7714774" cy="408622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525954" y="4610031"/>
            <a:ext cx="1907470" cy="238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SQL Parsing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4390312" y="4916286"/>
            <a:ext cx="2043112" cy="314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Convert SQL text into a syntax tree.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3779922" y="2234172"/>
            <a:ext cx="1907469" cy="238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Relational Conversion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3644280" y="2540427"/>
            <a:ext cx="2043112" cy="314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Translate syntax tree to relational algebra.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8222207" y="2234172"/>
            <a:ext cx="1907469" cy="238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Rule Optimization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8222207" y="2540427"/>
            <a:ext cx="2043112" cy="314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Apply built-in and extensible rules.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8942807" y="4610164"/>
            <a:ext cx="1907469" cy="238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Adapter Execution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8942807" y="4916419"/>
            <a:ext cx="2043111" cy="314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Execute plan via adapter-specific engines.</a:t>
            </a:r>
            <a:endParaRPr lang="en-US" sz="1200" dirty="0"/>
          </a:p>
        </p:txBody>
      </p:sp>
      <p:sp>
        <p:nvSpPr>
          <p:cNvPr id="14" name="Text 11"/>
          <p:cNvSpPr/>
          <p:nvPr/>
        </p:nvSpPr>
        <p:spPr>
          <a:xfrm>
            <a:off x="793790" y="5883593"/>
            <a:ext cx="1304282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Transforms SQL into optimized execution plans using extensible rules and adapter architecture</a:t>
            </a:r>
            <a:endParaRPr lang="en-US" sz="1150" dirty="0"/>
          </a:p>
        </p:txBody>
      </p:sp>
      <p:sp>
        <p:nvSpPr>
          <p:cNvPr id="15" name="Shape 12"/>
          <p:cNvSpPr/>
          <p:nvPr/>
        </p:nvSpPr>
        <p:spPr>
          <a:xfrm>
            <a:off x="793790" y="6293644"/>
            <a:ext cx="3122890" cy="845939"/>
          </a:xfrm>
          <a:prstGeom prst="roundRect">
            <a:avLst>
              <a:gd name="adj" fmla="val 8647"/>
            </a:avLst>
          </a:prstGeom>
          <a:solidFill>
            <a:srgbClr val="FFFCFA"/>
          </a:solidFill>
          <a:ln w="15240">
            <a:solidFill>
              <a:srgbClr val="D1C8C6"/>
            </a:solidFill>
            <a:prstDash val="solid"/>
          </a:ln>
        </p:spPr>
      </p:sp>
      <p:sp>
        <p:nvSpPr>
          <p:cNvPr id="16" name="Shape 13"/>
          <p:cNvSpPr/>
          <p:nvPr/>
        </p:nvSpPr>
        <p:spPr>
          <a:xfrm>
            <a:off x="778550" y="6293644"/>
            <a:ext cx="60960" cy="845939"/>
          </a:xfrm>
          <a:prstGeom prst="roundRect">
            <a:avLst>
              <a:gd name="adj" fmla="val 101581"/>
            </a:avLst>
          </a:prstGeom>
          <a:solidFill>
            <a:srgbClr val="835E54"/>
          </a:solidFill>
          <a:ln/>
        </p:spPr>
      </p:sp>
      <p:sp>
        <p:nvSpPr>
          <p:cNvPr id="17" name="Text 14"/>
          <p:cNvSpPr/>
          <p:nvPr/>
        </p:nvSpPr>
        <p:spPr>
          <a:xfrm>
            <a:off x="1002149" y="645628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Parse &amp; Convert</a:t>
            </a:r>
            <a:endParaRPr lang="en-US" sz="1450" dirty="0"/>
          </a:p>
        </p:txBody>
      </p:sp>
      <p:sp>
        <p:nvSpPr>
          <p:cNvPr id="18" name="Text 15"/>
          <p:cNvSpPr/>
          <p:nvPr/>
        </p:nvSpPr>
        <p:spPr>
          <a:xfrm>
            <a:off x="1002149" y="6782395"/>
            <a:ext cx="2751892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SQL → syntax tree → relational algebra</a:t>
            </a:r>
            <a:endParaRPr lang="en-US" sz="1150" dirty="0"/>
          </a:p>
        </p:txBody>
      </p:sp>
      <p:sp>
        <p:nvSpPr>
          <p:cNvPr id="19" name="Shape 16"/>
          <p:cNvSpPr/>
          <p:nvPr/>
        </p:nvSpPr>
        <p:spPr>
          <a:xfrm>
            <a:off x="4012406" y="6293644"/>
            <a:ext cx="3123009" cy="845939"/>
          </a:xfrm>
          <a:prstGeom prst="roundRect">
            <a:avLst>
              <a:gd name="adj" fmla="val 8647"/>
            </a:avLst>
          </a:prstGeom>
          <a:solidFill>
            <a:srgbClr val="FFFCFA"/>
          </a:solidFill>
          <a:ln w="15240">
            <a:solidFill>
              <a:srgbClr val="D1C8C6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3997166" y="6293644"/>
            <a:ext cx="60960" cy="845939"/>
          </a:xfrm>
          <a:prstGeom prst="roundRect">
            <a:avLst>
              <a:gd name="adj" fmla="val 101581"/>
            </a:avLst>
          </a:prstGeom>
          <a:solidFill>
            <a:srgbClr val="835E54"/>
          </a:solidFill>
          <a:ln/>
        </p:spPr>
      </p:sp>
      <p:sp>
        <p:nvSpPr>
          <p:cNvPr id="21" name="Text 18"/>
          <p:cNvSpPr/>
          <p:nvPr/>
        </p:nvSpPr>
        <p:spPr>
          <a:xfrm>
            <a:off x="4220766" y="645628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Optimize</a:t>
            </a:r>
            <a:endParaRPr lang="en-US" sz="1450" dirty="0"/>
          </a:p>
        </p:txBody>
      </p:sp>
      <p:sp>
        <p:nvSpPr>
          <p:cNvPr id="22" name="Text 19"/>
          <p:cNvSpPr/>
          <p:nvPr/>
        </p:nvSpPr>
        <p:spPr>
          <a:xfrm>
            <a:off x="4220766" y="6782395"/>
            <a:ext cx="2752011" cy="194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Hundreds of built-in &amp; extensible rules</a:t>
            </a:r>
            <a:endParaRPr lang="en-US" sz="1150" dirty="0"/>
          </a:p>
        </p:txBody>
      </p:sp>
      <p:sp>
        <p:nvSpPr>
          <p:cNvPr id="23" name="Shape 20"/>
          <p:cNvSpPr/>
          <p:nvPr/>
        </p:nvSpPr>
        <p:spPr>
          <a:xfrm>
            <a:off x="7502604" y="6293644"/>
            <a:ext cx="3122890" cy="1040487"/>
          </a:xfrm>
          <a:prstGeom prst="roundRect">
            <a:avLst>
              <a:gd name="adj" fmla="val 7031"/>
            </a:avLst>
          </a:prstGeom>
          <a:solidFill>
            <a:srgbClr val="FFFCFA"/>
          </a:solidFill>
          <a:ln w="15240">
            <a:solidFill>
              <a:srgbClr val="D1C8C6"/>
            </a:solidFill>
            <a:prstDash val="solid"/>
          </a:ln>
        </p:spPr>
      </p:sp>
      <p:sp>
        <p:nvSpPr>
          <p:cNvPr id="24" name="Shape 21"/>
          <p:cNvSpPr/>
          <p:nvPr/>
        </p:nvSpPr>
        <p:spPr>
          <a:xfrm>
            <a:off x="7487364" y="6293644"/>
            <a:ext cx="60960" cy="1040487"/>
          </a:xfrm>
          <a:prstGeom prst="roundRect">
            <a:avLst>
              <a:gd name="adj" fmla="val 101581"/>
            </a:avLst>
          </a:prstGeom>
          <a:solidFill>
            <a:srgbClr val="835E54"/>
          </a:solidFill>
          <a:ln/>
        </p:spPr>
      </p:sp>
      <p:sp>
        <p:nvSpPr>
          <p:cNvPr id="25" name="Text 22"/>
          <p:cNvSpPr/>
          <p:nvPr/>
        </p:nvSpPr>
        <p:spPr>
          <a:xfrm>
            <a:off x="7710964" y="645628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Adapt</a:t>
            </a:r>
            <a:endParaRPr lang="en-US" sz="1450" dirty="0"/>
          </a:p>
        </p:txBody>
      </p:sp>
      <p:sp>
        <p:nvSpPr>
          <p:cNvPr id="26" name="Text 23"/>
          <p:cNvSpPr/>
          <p:nvPr/>
        </p:nvSpPr>
        <p:spPr>
          <a:xfrm>
            <a:off x="7710964" y="6782395"/>
            <a:ext cx="2751892" cy="389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Connects relational, streaming, semi-structured sources</a:t>
            </a:r>
            <a:endParaRPr lang="en-US" sz="1150" dirty="0"/>
          </a:p>
        </p:txBody>
      </p:sp>
      <p:sp>
        <p:nvSpPr>
          <p:cNvPr id="27" name="Shape 24"/>
          <p:cNvSpPr/>
          <p:nvPr/>
        </p:nvSpPr>
        <p:spPr>
          <a:xfrm>
            <a:off x="10721221" y="6293644"/>
            <a:ext cx="3123009" cy="1040487"/>
          </a:xfrm>
          <a:prstGeom prst="roundRect">
            <a:avLst>
              <a:gd name="adj" fmla="val 7031"/>
            </a:avLst>
          </a:prstGeom>
          <a:solidFill>
            <a:srgbClr val="FFFCFA"/>
          </a:solidFill>
          <a:ln w="15240">
            <a:solidFill>
              <a:srgbClr val="D1C8C6"/>
            </a:solidFill>
            <a:prstDash val="solid"/>
          </a:ln>
        </p:spPr>
      </p:sp>
      <p:sp>
        <p:nvSpPr>
          <p:cNvPr id="28" name="Shape 25"/>
          <p:cNvSpPr/>
          <p:nvPr/>
        </p:nvSpPr>
        <p:spPr>
          <a:xfrm>
            <a:off x="10705981" y="6293644"/>
            <a:ext cx="60960" cy="1040487"/>
          </a:xfrm>
          <a:prstGeom prst="roundRect">
            <a:avLst>
              <a:gd name="adj" fmla="val 101581"/>
            </a:avLst>
          </a:prstGeom>
          <a:solidFill>
            <a:srgbClr val="835E54"/>
          </a:solidFill>
          <a:ln/>
        </p:spPr>
      </p:sp>
      <p:sp>
        <p:nvSpPr>
          <p:cNvPr id="29" name="Text 26"/>
          <p:cNvSpPr/>
          <p:nvPr/>
        </p:nvSpPr>
        <p:spPr>
          <a:xfrm>
            <a:off x="10929580" y="6456283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Execute</a:t>
            </a:r>
            <a:endParaRPr lang="en-US" sz="1450" dirty="0"/>
          </a:p>
        </p:txBody>
      </p:sp>
      <p:sp>
        <p:nvSpPr>
          <p:cNvPr id="30" name="Text 27"/>
          <p:cNvSpPr/>
          <p:nvPr/>
        </p:nvSpPr>
        <p:spPr>
          <a:xfrm>
            <a:off x="10929580" y="6782395"/>
            <a:ext cx="2752011" cy="389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11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Pushes computation to underlying engines</a:t>
            </a:r>
            <a:endParaRPr lang="en-US" sz="11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183606"/>
            <a:ext cx="1452443" cy="426244"/>
          </a:xfrm>
          <a:prstGeom prst="roundRect">
            <a:avLst>
              <a:gd name="adj" fmla="val 17880"/>
            </a:avLst>
          </a:prstGeom>
          <a:solidFill>
            <a:srgbClr val="EBE2E0"/>
          </a:solidFill>
          <a:ln/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29878" y="2306003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2251591"/>
            <a:ext cx="90809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CASES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700576"/>
            <a:ext cx="66814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When to Use Apache Calcite</a:t>
            </a:r>
            <a:endParaRPr lang="en-US" sz="44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749516"/>
            <a:ext cx="1205984" cy="12059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83262" y="3749516"/>
            <a:ext cx="266914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Building Data Systems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2283262" y="4594265"/>
            <a:ext cx="266914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Need flexible query optimization without reinventing DBMS components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3749516"/>
            <a:ext cx="1205984" cy="12059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725364" y="3749516"/>
            <a:ext cx="266914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Heterogeneous Integration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6725364" y="4594265"/>
            <a:ext cx="266914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Unify SQL processing across multiple diverse data sources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3749516"/>
            <a:ext cx="1205984" cy="12059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1167467" y="3749516"/>
            <a:ext cx="26691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Advanced Systems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11167467" y="4239935"/>
            <a:ext cx="266914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Streaming, OLAP, or hybrid platforms needing cost-based optimization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638895"/>
            <a:ext cx="1660803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835E54"/>
            </a:solidFill>
            <a:prstDash val="solid"/>
          </a:ln>
        </p:spPr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937498" y="1768912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1714500"/>
            <a:ext cx="110120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400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LIMITATIONS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171105"/>
            <a:ext cx="76697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When Not to Use Apache Calcite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630436" y="3220045"/>
            <a:ext cx="4531876" cy="3370659"/>
          </a:xfrm>
          <a:prstGeom prst="roundRect">
            <a:avLst>
              <a:gd name="adj" fmla="val 4845"/>
            </a:avLst>
          </a:prstGeom>
          <a:solidFill>
            <a:srgbClr val="835E54"/>
          </a:solidFill>
          <a:ln/>
        </p:spPr>
      </p:sp>
      <p:sp>
        <p:nvSpPr>
          <p:cNvPr id="7" name="Text 4"/>
          <p:cNvSpPr/>
          <p:nvPr/>
        </p:nvSpPr>
        <p:spPr>
          <a:xfrm>
            <a:off x="857250" y="34468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Not a Full Database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857250" y="4028003"/>
            <a:ext cx="407824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Requires integration effort and expertise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559981" y="34751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297097" y="3553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Need Complete System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297097" y="4134207"/>
            <a:ext cx="326314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Requires built-in storage &amp; execution out-of-the-box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843730" y="34751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580846" y="35530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Simple Applications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580846" y="4134207"/>
            <a:ext cx="326326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Single database suffices without complex federation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5559981" y="531364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297097" y="539150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Minimal Dependencies</a:t>
            </a:r>
            <a:endParaRPr lang="en-US" sz="2200" dirty="0"/>
          </a:p>
        </p:txBody>
      </p:sp>
      <p:sp>
        <p:nvSpPr>
          <p:cNvPr id="17" name="Text 14"/>
          <p:cNvSpPr/>
          <p:nvPr/>
        </p:nvSpPr>
        <p:spPr>
          <a:xfrm>
            <a:off x="6297097" y="5972651"/>
            <a:ext cx="7547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Lightweight solutions without advanced optimization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6651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Trade-offs &amp; Summary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793790" y="1859161"/>
            <a:ext cx="4259223" cy="2178725"/>
          </a:xfrm>
          <a:prstGeom prst="roundRect">
            <a:avLst>
              <a:gd name="adj" fmla="val 371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4172" y="205954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994172" y="2524601"/>
            <a:ext cx="3858458" cy="1141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Highly extensible architecture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Diverse data model support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Federated query capability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Reduces engineering duplication</a:t>
            </a:r>
            <a:endParaRPr lang="en-US" sz="1500" dirty="0"/>
          </a:p>
        </p:txBody>
      </p:sp>
      <p:sp>
        <p:nvSpPr>
          <p:cNvPr id="6" name="Shape 4"/>
          <p:cNvSpPr/>
          <p:nvPr/>
        </p:nvSpPr>
        <p:spPr>
          <a:xfrm>
            <a:off x="793790" y="4030210"/>
            <a:ext cx="4259223" cy="2178725"/>
          </a:xfrm>
          <a:prstGeom prst="roundRect">
            <a:avLst>
              <a:gd name="adj" fmla="val 3717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994172" y="4230592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Cons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994172" y="4695651"/>
            <a:ext cx="3858458" cy="1141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native storage/execution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Integration effort required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Complexity for simple cases</a:t>
            </a:r>
            <a:endParaRPr lang="en-US" sz="1500" dirty="0"/>
          </a:p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Demands technical expertise</a:t>
            </a:r>
            <a:endParaRPr lang="en-US" sz="150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54460" y="2117765"/>
            <a:ext cx="7066121" cy="4004072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1082993" y="6590356"/>
            <a:ext cx="12753618" cy="285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500" i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Consider Calcite when your architecture demands modularity, extensibility, and advanced query optimization beyond traditional DBMS limits.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793790" y="6406047"/>
            <a:ext cx="22860" cy="653891"/>
          </a:xfrm>
          <a:prstGeom prst="rect">
            <a:avLst/>
          </a:prstGeom>
          <a:solidFill>
            <a:srgbClr val="835E54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2026-02-10T00:38:23Z</dcterms:created>
  <dcterms:modified xsi:type="dcterms:W3CDTF">2026-02-10T00:38:23Z</dcterms:modified>
</cp:coreProperties>
</file>